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694C0-AEFA-4309-AFFE-0CB3C67287DE}" type="datetimeFigureOut">
              <a:rPr lang="en-US" smtClean="0"/>
              <a:pPr/>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553D4-59B5-4EBC-854A-482B0D5036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694C0-AEFA-4309-AFFE-0CB3C67287DE}" type="datetimeFigureOut">
              <a:rPr lang="en-US" smtClean="0"/>
              <a:pPr/>
              <a:t>11/26/2019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553D4-59B5-4EBC-854A-482B0D5036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r>
              <a:rPr lang="en-US" b="1" dirty="0"/>
              <a:t>The Review of </a:t>
            </a:r>
            <a:r>
              <a:rPr lang="en-US" b="1" dirty="0" smtClean="0"/>
              <a:t>Literature</a:t>
            </a:r>
            <a:br>
              <a:rPr lang="en-US" b="1" dirty="0" smtClean="0"/>
            </a:br>
            <a:r>
              <a:rPr lang="en-US" sz="2000" b="1" dirty="0" smtClean="0"/>
              <a:t>(Read More to Learn More)</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Dr. Muhammad </a:t>
            </a:r>
            <a:r>
              <a:rPr lang="en-US" dirty="0" err="1" smtClean="0"/>
              <a:t>Ibrar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r>
              <a:rPr lang="en-US" dirty="0" smtClean="0"/>
              <a:t>To identify gaps in theories</a:t>
            </a:r>
          </a:p>
          <a:p>
            <a:r>
              <a:rPr lang="en-US" dirty="0" smtClean="0"/>
              <a:t>To compare ones findings/ results with that of past studies and to place the work in the context</a:t>
            </a:r>
          </a:p>
          <a:p>
            <a:r>
              <a:rPr lang="en-US" dirty="0" smtClean="0"/>
              <a:t>To avoid duplication of work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Literature Review</a:t>
            </a:r>
            <a:endParaRPr lang="en-US" dirty="0"/>
          </a:p>
        </p:txBody>
      </p:sp>
      <p:sp>
        <p:nvSpPr>
          <p:cNvPr id="3" name="Content Placeholder 2"/>
          <p:cNvSpPr>
            <a:spLocks noGrp="1"/>
          </p:cNvSpPr>
          <p:nvPr>
            <p:ph idx="1"/>
          </p:nvPr>
        </p:nvSpPr>
        <p:spPr/>
        <p:txBody>
          <a:bodyPr>
            <a:normAutofit lnSpcReduction="10000"/>
          </a:bodyPr>
          <a:lstStyle/>
          <a:p>
            <a:r>
              <a:rPr lang="en-US" dirty="0" smtClean="0"/>
              <a:t>Electronic Database</a:t>
            </a:r>
          </a:p>
          <a:p>
            <a:r>
              <a:rPr lang="en-US" dirty="0" smtClean="0"/>
              <a:t>Books</a:t>
            </a:r>
          </a:p>
          <a:p>
            <a:r>
              <a:rPr lang="en-US" dirty="0" smtClean="0"/>
              <a:t>Journals</a:t>
            </a:r>
          </a:p>
          <a:p>
            <a:r>
              <a:rPr lang="en-US" dirty="0" smtClean="0"/>
              <a:t>News Papers and Magazines</a:t>
            </a:r>
          </a:p>
          <a:p>
            <a:r>
              <a:rPr lang="en-US" dirty="0" smtClean="0"/>
              <a:t>Conference Proceedings </a:t>
            </a:r>
          </a:p>
          <a:p>
            <a:r>
              <a:rPr lang="en-US" dirty="0" smtClean="0"/>
              <a:t>Theses/Dissertation</a:t>
            </a:r>
          </a:p>
          <a:p>
            <a:r>
              <a:rPr lang="en-US" dirty="0" smtClean="0"/>
              <a:t>Dictionary and Encyclopedia</a:t>
            </a:r>
          </a:p>
          <a:p>
            <a:r>
              <a:rPr lang="en-US" dirty="0" smtClean="0"/>
              <a:t>Research Reports</a:t>
            </a:r>
          </a:p>
          <a:p>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Points to be Considered for Review of Literature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t>Be specific &amp; be brief: </a:t>
            </a:r>
            <a:r>
              <a:rPr lang="en-US" dirty="0" smtClean="0"/>
              <a:t>Briefly state specific findings listed in an article, specific methodologies used in a study, or other important points. Literature reviews are not the place for long quotes or in-depth analysis of each point.</a:t>
            </a:r>
          </a:p>
          <a:p>
            <a:pPr algn="just"/>
            <a:r>
              <a:rPr lang="en-US" b="1" dirty="0" smtClean="0"/>
              <a:t>Be selective: </a:t>
            </a:r>
            <a:r>
              <a:rPr lang="en-US" dirty="0" smtClean="0"/>
              <a:t>Researcher should narrow down a lot of information into a small space for literature review. Just the most important points (i.e. those most relevant to the review’s focus) must be mentioned in each work of review.</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b="1" dirty="0" smtClean="0"/>
              <a:t>Focus of current topics: </a:t>
            </a:r>
            <a:r>
              <a:rPr lang="en-US" dirty="0" smtClean="0"/>
              <a:t>Researcher needs to </a:t>
            </a:r>
            <a:r>
              <a:rPr lang="en-US" dirty="0" err="1" smtClean="0"/>
              <a:t>analyse</a:t>
            </a:r>
            <a:r>
              <a:rPr lang="en-US" dirty="0" smtClean="0"/>
              <a:t> points such as if it is a current article, &amp; if not, how old it is: has its claims, evidence, or arguments been superseded by more recent work; if it is not current, then if it is important for historical background ; etc.</a:t>
            </a:r>
          </a:p>
          <a:p>
            <a:pPr algn="just"/>
            <a:r>
              <a:rPr lang="en-US" b="1" dirty="0" smtClean="0"/>
              <a:t>Ensure evidence for claims: </a:t>
            </a:r>
            <a:r>
              <a:rPr lang="en-US" dirty="0" smtClean="0"/>
              <a:t>Researcher should focus on what support is given for claims made in literature. What evidence &amp; what type of evidences are offered? Is the evidence relevant &amp; sufficient? What arguments are given? What assumptions are made, &amp; are they warranted?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t>Focus on sources of evidences: </a:t>
            </a:r>
            <a:r>
              <a:rPr lang="en-US" dirty="0" smtClean="0"/>
              <a:t>Researchers should ensure the reliability of the sources of the evidence or other information – if they are from author’s own experiments, surveys, historical records, government documents, etc. He should check how reliable those sources are. </a:t>
            </a:r>
          </a:p>
          <a:p>
            <a:pPr algn="just"/>
            <a:r>
              <a:rPr lang="en-US" b="1" dirty="0" smtClean="0"/>
              <a:t>Reference citation: </a:t>
            </a:r>
            <a:r>
              <a:rPr lang="en-US" dirty="0" smtClean="0"/>
              <a:t>Any references cited in the literature review must be included in the bibliography. The common practice is that the reviewer does not list references in the bibliography that are not directly cited in the literature review or elsewhere in the paper /thesis.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r>
              <a:rPr lang="en-US" b="1" dirty="0" smtClean="0"/>
              <a:t>Avoid abbreviations: </a:t>
            </a:r>
            <a:r>
              <a:rPr lang="en-US" dirty="0" smtClean="0"/>
              <a:t>Avoid technical terms &amp; abbreviations.</a:t>
            </a:r>
          </a:p>
          <a:p>
            <a:r>
              <a:rPr lang="en-US" b="1" dirty="0" smtClean="0"/>
              <a:t>Simple &amp; accurate sentence structure: </a:t>
            </a:r>
            <a:r>
              <a:rPr lang="en-US" dirty="0" smtClean="0"/>
              <a:t>A researcher should use simple sentences &amp; must avoid errors of grammar &amp; punctuation.</a:t>
            </a:r>
          </a:p>
          <a:p>
            <a:pPr>
              <a:buNone/>
            </a:pP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Review of literature is one of the most important steps in the research process.</a:t>
            </a:r>
          </a:p>
          <a:p>
            <a:pPr algn="just"/>
            <a:r>
              <a:rPr lang="en-US" dirty="0" smtClean="0"/>
              <a:t>It is an account of what is already known about a particular phenomenon.</a:t>
            </a:r>
          </a:p>
          <a:p>
            <a:pPr algn="just"/>
            <a:r>
              <a:rPr lang="en-US" dirty="0" smtClean="0"/>
              <a:t>The main purpose of literature review is to convey to the readers about the work already done &amp; the knowledge &amp; ideas that have been already established on a particular topic of research.</a:t>
            </a:r>
          </a:p>
          <a:p>
            <a:pPr algn="just"/>
            <a:r>
              <a:rPr lang="en-US" dirty="0" smtClean="0"/>
              <a:t>Literature review is a difficult task, but it is essential if the research process is to be successful.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of a literature review</a:t>
            </a:r>
            <a:endParaRPr lang="en-US" dirty="0"/>
          </a:p>
        </p:txBody>
      </p:sp>
      <p:sp>
        <p:nvSpPr>
          <p:cNvPr id="3" name="Content Placeholder 2"/>
          <p:cNvSpPr>
            <a:spLocks noGrp="1"/>
          </p:cNvSpPr>
          <p:nvPr>
            <p:ph idx="1"/>
          </p:nvPr>
        </p:nvSpPr>
        <p:spPr/>
        <p:txBody>
          <a:bodyPr/>
          <a:lstStyle/>
          <a:p>
            <a:pPr algn="just"/>
            <a:r>
              <a:rPr lang="en-US" dirty="0" smtClean="0"/>
              <a:t>Tell me what the research says </a:t>
            </a:r>
            <a:r>
              <a:rPr lang="en-US" b="1" dirty="0" smtClean="0"/>
              <a:t>(Theory)</a:t>
            </a:r>
          </a:p>
          <a:p>
            <a:pPr algn="just"/>
            <a:r>
              <a:rPr lang="en-US" dirty="0" smtClean="0"/>
              <a:t>Tell me how the research was carried out </a:t>
            </a:r>
            <a:r>
              <a:rPr lang="en-US" b="1" dirty="0" smtClean="0"/>
              <a:t>(Methodology) </a:t>
            </a:r>
          </a:p>
          <a:p>
            <a:pPr algn="just"/>
            <a:r>
              <a:rPr lang="en-US" dirty="0" smtClean="0"/>
              <a:t>Tell me what is missing or the gap that research aim to fill</a:t>
            </a:r>
            <a:r>
              <a:rPr lang="en-US" b="1" dirty="0" smtClean="0"/>
              <a:t>. (Research gap)</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Literature Review</a:t>
            </a:r>
            <a:endParaRPr lang="en-US" dirty="0"/>
          </a:p>
        </p:txBody>
      </p:sp>
      <p:sp>
        <p:nvSpPr>
          <p:cNvPr id="3" name="Content Placeholder 2"/>
          <p:cNvSpPr>
            <a:spLocks noGrp="1"/>
          </p:cNvSpPr>
          <p:nvPr>
            <p:ph idx="1"/>
          </p:nvPr>
        </p:nvSpPr>
        <p:spPr/>
        <p:txBody>
          <a:bodyPr/>
          <a:lstStyle/>
          <a:p>
            <a:pPr>
              <a:buNone/>
            </a:pPr>
            <a:r>
              <a:rPr lang="en-US" dirty="0" smtClean="0"/>
              <a:t>On the purpose of research there are three main types of literature review</a:t>
            </a:r>
          </a:p>
          <a:p>
            <a:pPr marL="514350" indent="-514350">
              <a:buAutoNum type="arabicPeriod"/>
            </a:pPr>
            <a:r>
              <a:rPr lang="en-US" dirty="0" smtClean="0"/>
              <a:t>Evaluative Review</a:t>
            </a:r>
          </a:p>
          <a:p>
            <a:pPr marL="514350" indent="-514350">
              <a:buAutoNum type="arabicPeriod"/>
            </a:pPr>
            <a:r>
              <a:rPr lang="en-US" dirty="0" smtClean="0"/>
              <a:t>Explorative Review </a:t>
            </a:r>
          </a:p>
          <a:p>
            <a:pPr marL="514350" indent="-514350">
              <a:buAutoNum type="arabicPeriod"/>
            </a:pPr>
            <a:r>
              <a:rPr lang="en-US" dirty="0" smtClean="0"/>
              <a:t>Instrumental Review</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Evaluative Review</a:t>
            </a:r>
            <a:endParaRPr lang="en-US" dirty="0"/>
          </a:p>
        </p:txBody>
      </p:sp>
      <p:sp>
        <p:nvSpPr>
          <p:cNvPr id="3" name="Content Placeholder 2"/>
          <p:cNvSpPr>
            <a:spLocks noGrp="1"/>
          </p:cNvSpPr>
          <p:nvPr>
            <p:ph idx="1"/>
          </p:nvPr>
        </p:nvSpPr>
        <p:spPr/>
        <p:txBody>
          <a:bodyPr/>
          <a:lstStyle/>
          <a:p>
            <a:pPr algn="just">
              <a:buNone/>
            </a:pPr>
            <a:r>
              <a:rPr lang="en-US" dirty="0" smtClean="0"/>
              <a:t>Evaluative Review is a type of literature review which focus on providing a discussion of the literature in terms of its coverage and contribution to knowledge in particular area.</a:t>
            </a:r>
          </a:p>
          <a:p>
            <a:pPr algn="just">
              <a:buNone/>
            </a:pPr>
            <a:r>
              <a:rPr lang="en-US" dirty="0" smtClean="0"/>
              <a:t>It is often used to directly compare research findings of a project with other when findings are directly available.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Exploratory Review</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This type of literature review which is seeking to find out what actually exists in the academic literature in terms of theory, empirical evidence and research methods as they relate to specific research topic and its related wider subject area.</a:t>
            </a:r>
          </a:p>
          <a:p>
            <a:pPr algn="just">
              <a:buNone/>
            </a:pPr>
            <a:r>
              <a:rPr lang="en-US" dirty="0" smtClean="0"/>
              <a:t>It is also used to sharpen, focus and identify research questions that remain unanswered in the specific topic.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Instrumental Review</a:t>
            </a:r>
            <a:endParaRPr lang="en-US" dirty="0"/>
          </a:p>
        </p:txBody>
      </p:sp>
      <p:sp>
        <p:nvSpPr>
          <p:cNvPr id="3" name="Content Placeholder 2"/>
          <p:cNvSpPr>
            <a:spLocks noGrp="1"/>
          </p:cNvSpPr>
          <p:nvPr>
            <p:ph idx="1"/>
          </p:nvPr>
        </p:nvSpPr>
        <p:spPr/>
        <p:txBody>
          <a:bodyPr/>
          <a:lstStyle/>
          <a:p>
            <a:pPr algn="just">
              <a:buNone/>
            </a:pPr>
            <a:r>
              <a:rPr lang="en-US" dirty="0" smtClean="0"/>
              <a:t>This type of literature review which is seeking to find out how to conduct some research on a highly specific research problem.</a:t>
            </a:r>
          </a:p>
          <a:p>
            <a:pPr algn="just">
              <a:buNone/>
            </a:pPr>
            <a:r>
              <a:rPr lang="en-US" dirty="0" smtClean="0"/>
              <a:t>It is not designed nor to identify the state of current knowledge in an area but to identify the best way to carry out a research without acquire unnecessary and unavoidable cost.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Literature Review</a:t>
            </a:r>
            <a:endParaRPr lang="en-US" dirty="0"/>
          </a:p>
        </p:txBody>
      </p:sp>
      <p:sp>
        <p:nvSpPr>
          <p:cNvPr id="3" name="Content Placeholder 2"/>
          <p:cNvSpPr>
            <a:spLocks noGrp="1"/>
          </p:cNvSpPr>
          <p:nvPr>
            <p:ph idx="1"/>
          </p:nvPr>
        </p:nvSpPr>
        <p:spPr/>
        <p:txBody>
          <a:bodyPr/>
          <a:lstStyle/>
          <a:p>
            <a:r>
              <a:rPr lang="en-US" dirty="0" smtClean="0"/>
              <a:t>The purpose of a literature review is to convey to the reader previous knowledge &amp; facts established on a topic, &amp; their strength &amp; weakness. </a:t>
            </a:r>
          </a:p>
          <a:p>
            <a:r>
              <a:rPr lang="en-US" dirty="0" smtClean="0"/>
              <a:t>The literature review allows the reader to be updated with the state of research in a field &amp; any contradictions that may exist with challenges findings of other research studies.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It helps to develop research investigative tools &amp; to improve research methodologies. </a:t>
            </a:r>
          </a:p>
          <a:p>
            <a:r>
              <a:rPr lang="en-US" dirty="0" smtClean="0"/>
              <a:t>It also provide the knowledge about the problems faced by the previous researchers’ while studying same topic.</a:t>
            </a:r>
          </a:p>
          <a:p>
            <a:r>
              <a:rPr lang="en-US" dirty="0" smtClean="0"/>
              <a:t>Like put down a brick for building, Literature review enables to continue the tradition solid and to integrate past works and sources to the body of knowledge and also to say something new about them.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6936</TotalTime>
  <Words>866</Words>
  <Application>Microsoft Office PowerPoint</Application>
  <PresentationFormat>On-screen Show (4:3)</PresentationFormat>
  <Paragraphs>58</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The Review of Literature (Read More to Learn More) </vt:lpstr>
      <vt:lpstr>Introduction</vt:lpstr>
      <vt:lpstr>Key points of a literature review</vt:lpstr>
      <vt:lpstr>Types of Literature Review</vt:lpstr>
      <vt:lpstr>1. Evaluative Review</vt:lpstr>
      <vt:lpstr>2. Exploratory Review</vt:lpstr>
      <vt:lpstr>3. Instrumental Review</vt:lpstr>
      <vt:lpstr>Purpose of Literature Review</vt:lpstr>
      <vt:lpstr>…Contd.</vt:lpstr>
      <vt:lpstr>…Contd.</vt:lpstr>
      <vt:lpstr>Sources of Literature Review</vt:lpstr>
      <vt:lpstr>Points to be Considered for Review of Literature</vt:lpstr>
      <vt:lpstr>…Contd.</vt:lpstr>
      <vt:lpstr>…Contd.</vt:lpstr>
      <vt:lpstr>…Contd.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Review of Literature </dc:title>
  <dc:creator>dell</dc:creator>
  <cp:lastModifiedBy>Ibrar</cp:lastModifiedBy>
  <cp:revision>18</cp:revision>
  <dcterms:created xsi:type="dcterms:W3CDTF">2018-10-29T10:22:59Z</dcterms:created>
  <dcterms:modified xsi:type="dcterms:W3CDTF">2019-11-26T03:27:52Z</dcterms:modified>
</cp:coreProperties>
</file>